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Merriweather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italic.fntdata"/><Relationship Id="rId20" Type="http://schemas.openxmlformats.org/officeDocument/2006/relationships/slide" Target="slides/slide15.xml"/><Relationship Id="rId41" Type="http://schemas.openxmlformats.org/officeDocument/2006/relationships/font" Target="fonts/Merriweather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Merriweather-bold.fntdata"/><Relationship Id="rId16" Type="http://schemas.openxmlformats.org/officeDocument/2006/relationships/slide" Target="slides/slide11.xml"/><Relationship Id="rId38" Type="http://schemas.openxmlformats.org/officeDocument/2006/relationships/font" Target="fonts/Merriweather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b0d2c1ea8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b0d2c1ea8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0422256e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0422256e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0d2c1ea8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0d2c1ea8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0b45e68b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0b45e68b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b0422256ef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b0422256e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0d2c1ea8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0d2c1ea8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0422256ef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b0422256ef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0d2c1ea8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0d2c1ea8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b0d2c1ea8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b0d2c1ea8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b0d2c1ea8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b0d2c1ea8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b0422256e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b0422256e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b0d2c1ea8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b0d2c1ea8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b0d2c1ea8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b0d2c1ea8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0d2c1ea86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b0d2c1ea86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b0d2c1ea8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b0d2c1ea8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0b45e68b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0b45e68b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b0422256e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b0422256e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b0422256e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b0422256e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b0422256e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b0422256e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b0422256ef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b0422256ef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0422256e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b0422256e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0b45e68b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b0b45e68b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0b45e68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0b45e68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b0422256e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b0422256e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0422256e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0422256e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0d2c1ea8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b0d2c1ea8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0d2c1ea8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b0d2c1ea8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able-diffusion-art.com/how-stable-diffusion-work/" TargetMode="External"/><Relationship Id="rId4" Type="http://schemas.openxmlformats.org/officeDocument/2006/relationships/hyperlink" Target="https://jalammar.github.io/illustrated-stable-diffusion/" TargetMode="External"/><Relationship Id="rId5" Type="http://schemas.openxmlformats.org/officeDocument/2006/relationships/hyperlink" Target="https://huggingface.co/blog/controlne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Latent Diffusion Models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Yuxuan Xia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EECS 598: System for Generative 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the noise - UNet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575" y="1336725"/>
            <a:ext cx="7306849" cy="37140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22"/>
          <p:cNvCxnSpPr/>
          <p:nvPr/>
        </p:nvCxnSpPr>
        <p:spPr>
          <a:xfrm>
            <a:off x="1339175" y="3642250"/>
            <a:ext cx="1706100" cy="921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22"/>
          <p:cNvSpPr txBox="1"/>
          <p:nvPr/>
        </p:nvSpPr>
        <p:spPr>
          <a:xfrm>
            <a:off x="1339175" y="3932250"/>
            <a:ext cx="14073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Conv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Max pooling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3" name="Google Shape;153;p22"/>
          <p:cNvCxnSpPr/>
          <p:nvPr/>
        </p:nvCxnSpPr>
        <p:spPr>
          <a:xfrm flipH="1" rot="10800000">
            <a:off x="6124425" y="3702100"/>
            <a:ext cx="1578000" cy="801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22"/>
          <p:cNvSpPr txBox="1"/>
          <p:nvPr/>
        </p:nvSpPr>
        <p:spPr>
          <a:xfrm>
            <a:off x="6686250" y="4135825"/>
            <a:ext cx="14073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Up-Conv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0575" y="1555550"/>
            <a:ext cx="880725" cy="8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6700" y="2683000"/>
            <a:ext cx="628453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600" y="3957077"/>
            <a:ext cx="293875" cy="2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Latent Space and VAE</a:t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311700" y="1505700"/>
            <a:ext cx="85206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Pixel space dimension: 512 x 512 x 3 = 786432… Too big!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Idea: Reduce the dimension of possible space for denoising</a:t>
            </a:r>
            <a:endParaRPr sz="1800"/>
          </a:p>
        </p:txBody>
      </p:sp>
      <p:sp>
        <p:nvSpPr>
          <p:cNvPr id="164" name="Google Shape;164;p23"/>
          <p:cNvSpPr txBox="1"/>
          <p:nvPr/>
        </p:nvSpPr>
        <p:spPr>
          <a:xfrm>
            <a:off x="396375" y="2571750"/>
            <a:ext cx="2881200" cy="23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Latent dimension for Stable Diffusion: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 x 64 x 64 = 16384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48 times smaller!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7575" y="2571750"/>
            <a:ext cx="5561627" cy="213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Denoising example in latent space</a:t>
            </a:r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963" y="1302625"/>
            <a:ext cx="3714075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Conditioning the Diffusion Process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Conditioning: Text-to-image</a:t>
            </a:r>
            <a:endParaRPr/>
          </a:p>
        </p:txBody>
      </p:sp>
      <p:sp>
        <p:nvSpPr>
          <p:cNvPr id="182" name="Google Shape;182;p26"/>
          <p:cNvSpPr txBox="1"/>
          <p:nvPr/>
        </p:nvSpPr>
        <p:spPr>
          <a:xfrm>
            <a:off x="511800" y="1509775"/>
            <a:ext cx="7881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To incorporate text information, we first need to embed the prompt text.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125" y="2546287"/>
            <a:ext cx="1355975" cy="17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375" y="2183350"/>
            <a:ext cx="238125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8300" y="2450050"/>
            <a:ext cx="1028700" cy="198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Google Shape;186;p26"/>
          <p:cNvCxnSpPr>
            <a:stCxn id="183" idx="3"/>
            <a:endCxn id="184" idx="1"/>
          </p:cNvCxnSpPr>
          <p:nvPr/>
        </p:nvCxnSpPr>
        <p:spPr>
          <a:xfrm>
            <a:off x="2465100" y="3440650"/>
            <a:ext cx="916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6"/>
          <p:cNvCxnSpPr>
            <a:stCxn id="184" idx="3"/>
            <a:endCxn id="185" idx="1"/>
          </p:cNvCxnSpPr>
          <p:nvPr/>
        </p:nvCxnSpPr>
        <p:spPr>
          <a:xfrm>
            <a:off x="5762625" y="3440650"/>
            <a:ext cx="1035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Conditioning: Text-to-image</a:t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00" y="1353800"/>
            <a:ext cx="8505581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Conditioning: </a:t>
            </a:r>
            <a:r>
              <a:rPr lang="en"/>
              <a:t>Text-to-image</a:t>
            </a:r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575" y="1336725"/>
            <a:ext cx="7306849" cy="37140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8"/>
          <p:cNvCxnSpPr/>
          <p:nvPr/>
        </p:nvCxnSpPr>
        <p:spPr>
          <a:xfrm>
            <a:off x="1339175" y="3642250"/>
            <a:ext cx="1706100" cy="9213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8"/>
          <p:cNvSpPr txBox="1"/>
          <p:nvPr/>
        </p:nvSpPr>
        <p:spPr>
          <a:xfrm>
            <a:off x="1339175" y="3932250"/>
            <a:ext cx="14073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Conv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Max pooling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2" name="Google Shape;202;p28"/>
          <p:cNvCxnSpPr/>
          <p:nvPr/>
        </p:nvCxnSpPr>
        <p:spPr>
          <a:xfrm flipH="1" rot="10800000">
            <a:off x="6124425" y="3702100"/>
            <a:ext cx="1578000" cy="8016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28"/>
          <p:cNvSpPr txBox="1"/>
          <p:nvPr/>
        </p:nvSpPr>
        <p:spPr>
          <a:xfrm>
            <a:off x="6686250" y="4135825"/>
            <a:ext cx="14073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Up-Conv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0575" y="1555550"/>
            <a:ext cx="880725" cy="87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6700" y="2683000"/>
            <a:ext cx="628453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600" y="3957077"/>
            <a:ext cx="293875" cy="2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1100" y="1555550"/>
            <a:ext cx="526025" cy="101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28"/>
          <p:cNvCxnSpPr>
            <a:stCxn id="207" idx="1"/>
          </p:cNvCxnSpPr>
          <p:nvPr/>
        </p:nvCxnSpPr>
        <p:spPr>
          <a:xfrm flipH="1">
            <a:off x="2038700" y="2062087"/>
            <a:ext cx="2132400" cy="6675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8"/>
          <p:cNvCxnSpPr>
            <a:stCxn id="207" idx="1"/>
          </p:cNvCxnSpPr>
          <p:nvPr/>
        </p:nvCxnSpPr>
        <p:spPr>
          <a:xfrm flipH="1">
            <a:off x="3045200" y="2062087"/>
            <a:ext cx="1125900" cy="15033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8"/>
          <p:cNvCxnSpPr>
            <a:stCxn id="207" idx="1"/>
          </p:cNvCxnSpPr>
          <p:nvPr/>
        </p:nvCxnSpPr>
        <p:spPr>
          <a:xfrm flipH="1">
            <a:off x="3650900" y="2062087"/>
            <a:ext cx="520200" cy="22371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1" name="Google Shape;211;p28"/>
          <p:cNvCxnSpPr>
            <a:stCxn id="207" idx="3"/>
            <a:endCxn id="206" idx="2"/>
          </p:cNvCxnSpPr>
          <p:nvPr/>
        </p:nvCxnSpPr>
        <p:spPr>
          <a:xfrm>
            <a:off x="4697125" y="2062087"/>
            <a:ext cx="791400" cy="21867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" name="Google Shape;212;p28"/>
          <p:cNvCxnSpPr>
            <a:stCxn id="207" idx="3"/>
          </p:cNvCxnSpPr>
          <p:nvPr/>
        </p:nvCxnSpPr>
        <p:spPr>
          <a:xfrm>
            <a:off x="4697125" y="2062087"/>
            <a:ext cx="1324800" cy="13926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8"/>
          <p:cNvCxnSpPr>
            <a:stCxn id="207" idx="3"/>
          </p:cNvCxnSpPr>
          <p:nvPr/>
        </p:nvCxnSpPr>
        <p:spPr>
          <a:xfrm>
            <a:off x="4697125" y="2062087"/>
            <a:ext cx="2331600" cy="5991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Conditioning: </a:t>
            </a:r>
            <a:r>
              <a:rPr lang="en"/>
              <a:t>Text-to-image</a:t>
            </a:r>
            <a:endParaRPr/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513" y="1336750"/>
            <a:ext cx="8240983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Conditioning: Image-to-image</a:t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650" y="1987397"/>
            <a:ext cx="4396800" cy="223502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/>
        </p:nvSpPr>
        <p:spPr>
          <a:xfrm>
            <a:off x="358250" y="1501250"/>
            <a:ext cx="4145400" cy="3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 Image-to-image model: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Turns current image into one with similar composition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Generated image resembles the training set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Can in addition take in a text prompt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Conditioning: Image</a:t>
            </a:r>
            <a:r>
              <a:rPr lang="en"/>
              <a:t>-to-image</a:t>
            </a:r>
            <a:endParaRPr/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2350" y="1396450"/>
            <a:ext cx="3285151" cy="215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775" y="3772475"/>
            <a:ext cx="3866300" cy="108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1"/>
          <p:cNvSpPr txBox="1"/>
          <p:nvPr/>
        </p:nvSpPr>
        <p:spPr>
          <a:xfrm>
            <a:off x="349725" y="2141000"/>
            <a:ext cx="41454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Instead of using random noise to begin with, use a “noised” version of given image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semantic information of original image is hidden behind the noise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Diffusion Models… for AI Art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093" y="1586061"/>
            <a:ext cx="2439186" cy="23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5100" y="1586062"/>
            <a:ext cx="2090198" cy="197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4550" y="1821127"/>
            <a:ext cx="1767734" cy="16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1012813" y="3626500"/>
            <a:ext cx="19512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DALL-E 3</a:t>
            </a:r>
            <a:endParaRPr sz="3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6464588" y="3557425"/>
            <a:ext cx="19512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Midjourney</a:t>
            </a:r>
            <a:endParaRPr sz="2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7713" y="2219328"/>
            <a:ext cx="5031960" cy="1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Conditioning: ControlNet</a:t>
            </a:r>
            <a:endParaRPr/>
          </a:p>
        </p:txBody>
      </p:sp>
      <p:sp>
        <p:nvSpPr>
          <p:cNvPr id="240" name="Google Shape;240;p32"/>
          <p:cNvSpPr txBox="1"/>
          <p:nvPr/>
        </p:nvSpPr>
        <p:spPr>
          <a:xfrm>
            <a:off x="153525" y="1548150"/>
            <a:ext cx="53739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Can we use other types of conditioning, in addition to image and text?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8850"/>
            <a:ext cx="8839202" cy="2240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Conditioning: ControlNet</a:t>
            </a:r>
            <a:endParaRPr/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50" y="1912249"/>
            <a:ext cx="4607275" cy="23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3"/>
          <p:cNvSpPr txBox="1"/>
          <p:nvPr/>
        </p:nvSpPr>
        <p:spPr>
          <a:xfrm>
            <a:off x="5152025" y="2132475"/>
            <a:ext cx="3680100" cy="27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Train a “copy” of the original block, while taking the condition as input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output of ControlNet is fed back to the original model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Conditioning: ControlNet</a:t>
            </a:r>
            <a:endParaRPr/>
          </a:p>
        </p:txBody>
      </p:sp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650" y="1370825"/>
            <a:ext cx="2765370" cy="371407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/>
          <p:nvPr/>
        </p:nvSpPr>
        <p:spPr>
          <a:xfrm>
            <a:off x="3983450" y="1526850"/>
            <a:ext cx="4896000" cy="3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From the system/computation viewpoint: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During inference, each UNet iteration takes ~2x computation with ControlNet addition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extra computation is similar to the original, and can be parallelized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 training, roughly the same computation as training a UNet model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For each type of condition, need a different ControlNet model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Stable Diffusion as a whole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things together</a:t>
            </a:r>
            <a:endParaRPr/>
          </a:p>
        </p:txBody>
      </p:sp>
      <p:pic>
        <p:nvPicPr>
          <p:cNvPr id="266" name="Google Shape;266;p36"/>
          <p:cNvPicPr preferRelativeResize="0"/>
          <p:nvPr/>
        </p:nvPicPr>
        <p:blipFill rotWithShape="1">
          <a:blip r:embed="rId3">
            <a:alphaModFix/>
          </a:blip>
          <a:srcRect b="0" l="71907" r="0" t="0"/>
          <a:stretch/>
        </p:blipFill>
        <p:spPr>
          <a:xfrm>
            <a:off x="6354758" y="1583425"/>
            <a:ext cx="2286050" cy="31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6"/>
          <p:cNvPicPr preferRelativeResize="0"/>
          <p:nvPr/>
        </p:nvPicPr>
        <p:blipFill rotWithShape="1">
          <a:blip r:embed="rId3">
            <a:alphaModFix/>
          </a:blip>
          <a:srcRect b="0" l="0" r="88140" t="0"/>
          <a:stretch/>
        </p:blipFill>
        <p:spPr>
          <a:xfrm>
            <a:off x="503189" y="1583425"/>
            <a:ext cx="965074" cy="31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 rotWithShape="1">
          <a:blip r:embed="rId3">
            <a:alphaModFix/>
          </a:blip>
          <a:srcRect b="0" l="11862" r="66036" t="0"/>
          <a:stretch/>
        </p:blipFill>
        <p:spPr>
          <a:xfrm>
            <a:off x="1468276" y="1583425"/>
            <a:ext cx="1798650" cy="31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 b="0" l="33964" r="28090" t="0"/>
          <a:stretch/>
        </p:blipFill>
        <p:spPr>
          <a:xfrm>
            <a:off x="3266927" y="1583425"/>
            <a:ext cx="3087824" cy="31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Characteristics of Stable Diffusion</a:t>
            </a:r>
            <a:endParaRPr/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975" y="2191950"/>
            <a:ext cx="5184601" cy="19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7"/>
          <p:cNvSpPr txBox="1"/>
          <p:nvPr/>
        </p:nvSpPr>
        <p:spPr>
          <a:xfrm>
            <a:off x="247375" y="1492725"/>
            <a:ext cx="3522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different components are relatively independent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main model = UNet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924" y="1905000"/>
            <a:ext cx="4515301" cy="26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7"/>
          <p:cNvSpPr txBox="1"/>
          <p:nvPr/>
        </p:nvSpPr>
        <p:spPr>
          <a:xfrm>
            <a:off x="247375" y="2336075"/>
            <a:ext cx="35229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 inference, most of the time is spent on UNet loop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247375" y="3477900"/>
            <a:ext cx="35229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</a:pPr>
            <a:r>
              <a:rPr lang="en"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Compared to LLM, much smaller model</a:t>
            </a:r>
            <a:endParaRPr sz="1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>
            <p:ph idx="1" type="body"/>
          </p:nvPr>
        </p:nvSpPr>
        <p:spPr>
          <a:xfrm>
            <a:off x="311700" y="1505700"/>
            <a:ext cx="3999900" cy="23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Stable Diffusion 1.5:</a:t>
            </a:r>
            <a:br>
              <a:rPr b="1" lang="en"/>
            </a:br>
            <a:r>
              <a:rPr lang="en"/>
              <a:t>UNet+VAE - 860M, CLIP encoder - 123M</a:t>
            </a:r>
            <a:br>
              <a:rPr lang="en"/>
            </a:br>
            <a:r>
              <a:rPr lang="en"/>
              <a:t>Total size: ~4GB</a:t>
            </a:r>
            <a:br>
              <a:rPr lang="en"/>
            </a:br>
            <a:r>
              <a:rPr lang="en"/>
              <a:t>ControlNet: Additional 700M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Stable Diffusion XL:</a:t>
            </a:r>
            <a:br>
              <a:rPr b="1" lang="en"/>
            </a:br>
            <a:r>
              <a:rPr lang="en"/>
              <a:t>UNet+VAE - 2.6B, CLIP encoder - 700M</a:t>
            </a:r>
            <a:br>
              <a:rPr lang="en"/>
            </a:br>
            <a:r>
              <a:rPr lang="en"/>
              <a:t>Total size: ~12GB</a:t>
            </a:r>
            <a:br>
              <a:rPr lang="en"/>
            </a:br>
            <a:endParaRPr/>
          </a:p>
        </p:txBody>
      </p:sp>
      <p:sp>
        <p:nvSpPr>
          <p:cNvPr id="285" name="Google Shape;285;p38"/>
          <p:cNvSpPr txBox="1"/>
          <p:nvPr>
            <p:ph idx="2" type="body"/>
          </p:nvPr>
        </p:nvSpPr>
        <p:spPr>
          <a:xfrm>
            <a:off x="4832400" y="1505700"/>
            <a:ext cx="3999900" cy="21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GPT-3:</a:t>
            </a:r>
            <a:br>
              <a:rPr b="1" lang="en"/>
            </a:br>
            <a:r>
              <a:rPr lang="en"/>
              <a:t>175B Total parameters, ~800GB Total size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Llama2-7B:</a:t>
            </a:r>
            <a:br>
              <a:rPr b="1" lang="en"/>
            </a:br>
            <a:r>
              <a:rPr lang="en"/>
              <a:t>7B Total parameters, ~30GB Total size</a:t>
            </a:r>
            <a:endParaRPr/>
          </a:p>
        </p:txBody>
      </p:sp>
      <p:sp>
        <p:nvSpPr>
          <p:cNvPr id="286" name="Google Shape;286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Characteristics of Diffusion Workloads</a:t>
            </a:r>
            <a:endParaRPr/>
          </a:p>
        </p:txBody>
      </p:sp>
      <p:sp>
        <p:nvSpPr>
          <p:cNvPr id="287" name="Google Shape;287;p38"/>
          <p:cNvSpPr txBox="1"/>
          <p:nvPr/>
        </p:nvSpPr>
        <p:spPr>
          <a:xfrm>
            <a:off x="1013275" y="3415675"/>
            <a:ext cx="7484700" cy="7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It’s much more feasible to run Diffusion models locally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8" name="Google Shape;2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750" y="4028225"/>
            <a:ext cx="2990850" cy="4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0750" y="4404375"/>
            <a:ext cx="2944174" cy="3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5275" y="3833150"/>
            <a:ext cx="2693661" cy="6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275" y="4404375"/>
            <a:ext cx="2693650" cy="51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and the Future</a:t>
            </a:r>
            <a:endParaRPr/>
          </a:p>
        </p:txBody>
      </p:sp>
      <p:sp>
        <p:nvSpPr>
          <p:cNvPr id="297" name="Google Shape;297;p3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AI side:</a:t>
            </a:r>
            <a:endParaRPr sz="27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Ethical and copyright problems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Bad performance on details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 to get better understanding of complex prompts</a:t>
            </a:r>
            <a:endParaRPr sz="1800"/>
          </a:p>
        </p:txBody>
      </p:sp>
      <p:sp>
        <p:nvSpPr>
          <p:cNvPr id="298" name="Google Shape;298;p39"/>
          <p:cNvSpPr txBox="1"/>
          <p:nvPr>
            <p:ph idx="2" type="body"/>
          </p:nvPr>
        </p:nvSpPr>
        <p:spPr>
          <a:xfrm>
            <a:off x="4230800" y="1505700"/>
            <a:ext cx="46014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System</a:t>
            </a:r>
            <a:r>
              <a:rPr lang="en" sz="2700"/>
              <a:t> side:</a:t>
            </a:r>
            <a:endParaRPr sz="27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divided landscape between local models and large serving systems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Generally, a lack of research done: not nearly as much as LLM system papers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sp>
        <p:nvSpPr>
          <p:cNvPr id="304" name="Google Shape;304;p40"/>
          <p:cNvSpPr txBox="1"/>
          <p:nvPr/>
        </p:nvSpPr>
        <p:spPr>
          <a:xfrm>
            <a:off x="4930200" y="4068600"/>
            <a:ext cx="42138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Images taken from: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https://stable-diffusion-art.com/how-stable-diffusion-work/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https://jalammar.github.io/illustrated-stable-diffusion/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https://huggingface.co/blog/controlnet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Special thanks to Jae-Won for the Michelangelo quote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Diffusion models are more than AI art!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00" y="1341550"/>
            <a:ext cx="4972674" cy="18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961" y="1986775"/>
            <a:ext cx="3714127" cy="223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9575" y="3080128"/>
            <a:ext cx="6102749" cy="15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Diffusion?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it called Diffusion?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600" y="2030075"/>
            <a:ext cx="4394801" cy="2560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17"/>
          <p:cNvCxnSpPr/>
          <p:nvPr/>
        </p:nvCxnSpPr>
        <p:spPr>
          <a:xfrm>
            <a:off x="2593075" y="1850975"/>
            <a:ext cx="4026000" cy="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" name="Google Shape;97;p17"/>
          <p:cNvSpPr txBox="1"/>
          <p:nvPr/>
        </p:nvSpPr>
        <p:spPr>
          <a:xfrm>
            <a:off x="2901025" y="1480475"/>
            <a:ext cx="34101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Diffusion process forward in time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" name="Google Shape;98;p17"/>
          <p:cNvCxnSpPr/>
          <p:nvPr/>
        </p:nvCxnSpPr>
        <p:spPr>
          <a:xfrm rot="10800000">
            <a:off x="2584375" y="4631825"/>
            <a:ext cx="4043400" cy="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7"/>
          <p:cNvSpPr txBox="1"/>
          <p:nvPr/>
        </p:nvSpPr>
        <p:spPr>
          <a:xfrm>
            <a:off x="3425725" y="4590150"/>
            <a:ext cx="2360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Can a model do this?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Google Shape;104;p18"/>
          <p:cNvCxnSpPr/>
          <p:nvPr/>
        </p:nvCxnSpPr>
        <p:spPr>
          <a:xfrm rot="10800000">
            <a:off x="1765775" y="3812850"/>
            <a:ext cx="5996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800" y="1486638"/>
            <a:ext cx="6688551" cy="217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3425725" y="3873650"/>
            <a:ext cx="2360700" cy="2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Can a model do this? 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it called Diffusion?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</a:t>
            </a:r>
            <a:r>
              <a:rPr lang="en"/>
              <a:t>noise from images 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75" y="1495175"/>
            <a:ext cx="1271075" cy="12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763" y="1495175"/>
            <a:ext cx="1300323" cy="12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8999" y="1490250"/>
            <a:ext cx="1300325" cy="13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/>
        </p:nvSpPr>
        <p:spPr>
          <a:xfrm>
            <a:off x="1769213" y="1922913"/>
            <a:ext cx="382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3648425" y="1922900"/>
            <a:ext cx="382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endParaRPr sz="2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150" y="3302375"/>
            <a:ext cx="1271075" cy="12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000" y="3302375"/>
            <a:ext cx="1300323" cy="129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5137" y="3297450"/>
            <a:ext cx="1300325" cy="13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1754588" y="3730113"/>
            <a:ext cx="382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endParaRPr sz="2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3633800" y="3730100"/>
            <a:ext cx="382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endParaRPr sz="2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6264800" y="1861125"/>
            <a:ext cx="23628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Given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6264800" y="3668300"/>
            <a:ext cx="23628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Want to </a:t>
            </a:r>
            <a:r>
              <a:rPr lang="en" sz="24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predict</a:t>
            </a:r>
            <a:endParaRPr sz="24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5" name="Google Shape;125;p19"/>
          <p:cNvCxnSpPr>
            <a:stCxn id="123" idx="1"/>
            <a:endCxn id="115" idx="3"/>
          </p:cNvCxnSpPr>
          <p:nvPr/>
        </p:nvCxnSpPr>
        <p:spPr>
          <a:xfrm rot="10800000">
            <a:off x="5429300" y="2140425"/>
            <a:ext cx="83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9"/>
          <p:cNvCxnSpPr>
            <a:stCxn id="124" idx="1"/>
            <a:endCxn id="119" idx="3"/>
          </p:cNvCxnSpPr>
          <p:nvPr/>
        </p:nvCxnSpPr>
        <p:spPr>
          <a:xfrm rot="10800000">
            <a:off x="5429300" y="3947600"/>
            <a:ext cx="83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</a:t>
            </a:r>
            <a:r>
              <a:rPr lang="en"/>
              <a:t> noise from images 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9325"/>
            <a:ext cx="8839201" cy="2781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the noise - UNet</a:t>
            </a:r>
            <a:endParaRPr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462" y="1634125"/>
            <a:ext cx="1300325" cy="13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1"/>
          <p:cNvSpPr/>
          <p:nvPr/>
        </p:nvSpPr>
        <p:spPr>
          <a:xfrm>
            <a:off x="3727500" y="2234825"/>
            <a:ext cx="1689000" cy="145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UNet</a:t>
            </a:r>
            <a:endParaRPr sz="4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9963" y="2314688"/>
            <a:ext cx="1300323" cy="129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1000263" y="3565450"/>
            <a:ext cx="22347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Noise level: 2</a:t>
            </a:r>
            <a:endParaRPr sz="2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2" name="Google Shape;142;p21"/>
          <p:cNvCxnSpPr>
            <a:stCxn id="138" idx="3"/>
            <a:endCxn id="139" idx="1"/>
          </p:cNvCxnSpPr>
          <p:nvPr/>
        </p:nvCxnSpPr>
        <p:spPr>
          <a:xfrm>
            <a:off x="2767787" y="2284287"/>
            <a:ext cx="959700" cy="67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21"/>
          <p:cNvCxnSpPr>
            <a:stCxn id="141" idx="0"/>
            <a:endCxn id="139" idx="1"/>
          </p:cNvCxnSpPr>
          <p:nvPr/>
        </p:nvCxnSpPr>
        <p:spPr>
          <a:xfrm flipH="1" rot="10800000">
            <a:off x="2117613" y="2960050"/>
            <a:ext cx="1609800" cy="60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p21"/>
          <p:cNvCxnSpPr>
            <a:stCxn id="139" idx="3"/>
            <a:endCxn id="140" idx="1"/>
          </p:cNvCxnSpPr>
          <p:nvPr/>
        </p:nvCxnSpPr>
        <p:spPr>
          <a:xfrm>
            <a:off x="5416500" y="2959925"/>
            <a:ext cx="118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